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7" r:id="rId4"/>
    <p:sldId id="268" r:id="rId5"/>
    <p:sldId id="270" r:id="rId6"/>
    <p:sldId id="271" r:id="rId7"/>
    <p:sldId id="269" r:id="rId8"/>
    <p:sldId id="272" r:id="rId9"/>
    <p:sldId id="283" r:id="rId10"/>
    <p:sldId id="284" r:id="rId11"/>
    <p:sldId id="289" r:id="rId12"/>
    <p:sldId id="273" r:id="rId13"/>
    <p:sldId id="282" r:id="rId14"/>
    <p:sldId id="274" r:id="rId15"/>
    <p:sldId id="275" r:id="rId16"/>
    <p:sldId id="276" r:id="rId17"/>
    <p:sldId id="277" r:id="rId18"/>
    <p:sldId id="280" r:id="rId19"/>
    <p:sldId id="285" r:id="rId20"/>
    <p:sldId id="286" r:id="rId21"/>
    <p:sldId id="287" r:id="rId22"/>
    <p:sldId id="288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706" autoAdjust="0"/>
  </p:normalViewPr>
  <p:slideViewPr>
    <p:cSldViewPr>
      <p:cViewPr>
        <p:scale>
          <a:sx n="75" d="100"/>
          <a:sy n="75" d="100"/>
        </p:scale>
        <p:origin x="1938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8B-4F8D-B9E5-577AD71E0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8B-4F8D-B9E5-577AD71E0C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8B-4F8D-B9E5-577AD71E0C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527800"/>
        <c:axId val="218219840"/>
      </c:bar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pPr>
            <a:endParaRPr lang="ko-KR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11888A7B-1E89-45E6-84F4-EF92B26189CD}">
      <dgm:prSet phldrT="[Text]"/>
      <dgm:spPr/>
      <dgm:t>
        <a:bodyPr rtlCol="0"/>
        <a:lstStyle/>
        <a:p>
          <a:pPr rtl="0"/>
          <a:r>
            <a:rPr lang="ko" dirty="0">
              <a:latin typeface="Batang" panose="02030600000101010101" pitchFamily="18" charset="-127"/>
              <a:ea typeface="Batang" panose="02030600000101010101" pitchFamily="18" charset="-127"/>
            </a:rPr>
            <a:t>1단계 제목</a:t>
          </a:r>
        </a:p>
      </dgm:t>
    </dgm:pt>
    <dgm:pt modelId="{6043087E-917B-44BC-97F8-41385FD50DC3}" type="par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438F37F5-E676-4BB5-A241-95D895E1B43F}" type="sib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712EDDD5-F1C9-457B-A81D-F94868058B44}">
      <dgm:prSet phldrT="[Text]"/>
      <dgm:spPr/>
      <dgm:t>
        <a:bodyPr rtlCol="0"/>
        <a:lstStyle/>
        <a:p>
          <a:pPr rtl="0"/>
          <a:r>
            <a:rPr lang="ko">
              <a:latin typeface="Batang" panose="02030600000101010101" pitchFamily="18" charset="-127"/>
              <a:ea typeface="Batang" panose="02030600000101010101" pitchFamily="18" charset="-127"/>
            </a:rPr>
            <a:t>2단계 제목</a:t>
          </a:r>
        </a:p>
      </dgm:t>
    </dgm:pt>
    <dgm:pt modelId="{5E2CC1CB-7E12-4298-9BE5-B8F6683E4161}" type="par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630DB5C2-135D-425B-B7D5-1F5FFE12BF3B}" type="sib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356F6FEF-38C8-437A-8562-86A5ED3F5885}">
      <dgm:prSet phldrT="[Text]"/>
      <dgm:spPr/>
      <dgm:t>
        <a:bodyPr rtlCol="0"/>
        <a:lstStyle/>
        <a:p>
          <a:pPr rtl="0"/>
          <a:r>
            <a:rPr lang="ko" dirty="0">
              <a:latin typeface="Batang" panose="02030600000101010101" pitchFamily="18" charset="-127"/>
              <a:ea typeface="Batang" panose="02030600000101010101" pitchFamily="18" charset="-127"/>
            </a:rPr>
            <a:t>3단계 제목</a:t>
          </a:r>
        </a:p>
      </dgm:t>
    </dgm:pt>
    <dgm:pt modelId="{BD9B34C9-939F-47F5-A040-1B30C9EEA310}" type="par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65399A3-A410-4656-8F7E-3FAB641DE891}" type="sib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40CA9BD-09C1-4472-8DAC-0F150EC5E678}">
      <dgm:prSet phldrT="[Text]"/>
      <dgm:spPr/>
      <dgm:t>
        <a:bodyPr rtlCol="0"/>
        <a:lstStyle/>
        <a:p>
          <a:pPr rtl="0"/>
          <a:r>
            <a:rPr lang="ko" dirty="0">
              <a:latin typeface="Batang" panose="02030600000101010101" pitchFamily="18" charset="-127"/>
              <a:ea typeface="Batang" panose="02030600000101010101" pitchFamily="18" charset="-127"/>
            </a:rPr>
            <a:t>4단계 제목</a:t>
          </a:r>
        </a:p>
      </dgm:t>
    </dgm:pt>
    <dgm:pt modelId="{90609DF7-843B-4BEF-A3B5-89270E6B0951}" type="par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67B503AA-82FD-4AA4-8357-3D8B59D6160B}" type="sib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  <dgm:pt modelId="{C1682CE3-81F4-4BEA-B13D-10C7017D8387}" type="pres">
      <dgm:prSet presAssocID="{640CA9BD-09C1-4472-8DAC-0F150EC5E678}" presName="boxAndChildren" presStyleCnt="0"/>
      <dgm:spPr/>
    </dgm:pt>
    <dgm:pt modelId="{325B9957-E809-4285-A870-20AA1AEAA8D7}" type="pres">
      <dgm:prSet presAssocID="{640CA9BD-09C1-4472-8DAC-0F150EC5E678}" presName="parentTextBox" presStyleLbl="node1" presStyleIdx="0" presStyleCnt="4"/>
      <dgm:spPr/>
    </dgm:pt>
    <dgm:pt modelId="{2AB5853F-AA77-4431-82DF-105CEB2E1424}" type="pres">
      <dgm:prSet presAssocID="{665399A3-A410-4656-8F7E-3FAB641DE891}" presName="sp" presStyleCnt="0"/>
      <dgm:spPr/>
    </dgm:pt>
    <dgm:pt modelId="{EC667030-4855-4843-9717-7DF08446AEB5}" type="pres">
      <dgm:prSet presAssocID="{356F6FEF-38C8-437A-8562-86A5ED3F5885}" presName="arrowAndChildren" presStyleCnt="0"/>
      <dgm:spPr/>
    </dgm:pt>
    <dgm:pt modelId="{C830B7C4-5210-41AC-A88B-BECF7607C1E5}" type="pres">
      <dgm:prSet presAssocID="{356F6FEF-38C8-437A-8562-86A5ED3F5885}" presName="parentTextArrow" presStyleLbl="node1" presStyleIdx="1" presStyleCnt="4"/>
      <dgm:spPr/>
    </dgm:pt>
    <dgm:pt modelId="{7FB80134-CA62-4591-A6BE-C119FEAC14B6}" type="pres">
      <dgm:prSet presAssocID="{630DB5C2-135D-425B-B7D5-1F5FFE12BF3B}" presName="sp" presStyleCnt="0"/>
      <dgm:spPr/>
    </dgm:pt>
    <dgm:pt modelId="{C4866045-B43B-429F-851C-E58098BA6DB8}" type="pres">
      <dgm:prSet presAssocID="{712EDDD5-F1C9-457B-A81D-F94868058B44}" presName="arrowAndChildren" presStyleCnt="0"/>
      <dgm:spPr/>
    </dgm:pt>
    <dgm:pt modelId="{D5473CBC-EEC3-408A-B4A6-07882F253A8B}" type="pres">
      <dgm:prSet presAssocID="{712EDDD5-F1C9-457B-A81D-F94868058B44}" presName="parentTextArrow" presStyleLbl="node1" presStyleIdx="2" presStyleCnt="4"/>
      <dgm:spPr/>
    </dgm:pt>
    <dgm:pt modelId="{FE4F3FD3-FEDA-44E5-9944-1FF6BBD0F9E2}" type="pres">
      <dgm:prSet presAssocID="{438F37F5-E676-4BB5-A241-95D895E1B43F}" presName="sp" presStyleCnt="0"/>
      <dgm:spPr/>
    </dgm:pt>
    <dgm:pt modelId="{1C274FFF-1754-4900-887F-DFF5156E0B8D}" type="pres">
      <dgm:prSet presAssocID="{11888A7B-1E89-45E6-84F4-EF92B26189CD}" presName="arrowAndChildren" presStyleCnt="0"/>
      <dgm:spPr/>
    </dgm:pt>
    <dgm:pt modelId="{32FA43B7-34B4-4881-9A79-E3EDEC9D4CBF}" type="pres">
      <dgm:prSet presAssocID="{11888A7B-1E89-45E6-84F4-EF92B26189CD}" presName="parentTextArrow" presStyleLbl="node1" presStyleIdx="3" presStyleCnt="4"/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  <dgm:cxn modelId="{957C551D-31A8-4286-A3AE-C5928DB663CE}" srcId="{2EFB202A-8611-4DDC-831D-D12EB67B6CF7}" destId="{640CA9BD-09C1-4472-8DAC-0F150EC5E678}" srcOrd="3" destOrd="0" parTransId="{90609DF7-843B-4BEF-A3B5-89270E6B0951}" sibTransId="{67B503AA-82FD-4AA4-8357-3D8B59D6160B}"/>
    <dgm:cxn modelId="{B2E3875C-D3F8-41A4-A6EA-DD49F61576A0}" type="presOf" srcId="{11888A7B-1E89-45E6-84F4-EF92B26189CD}" destId="{32FA43B7-34B4-4881-9A79-E3EDEC9D4CBF}" srcOrd="0" destOrd="0" presId="urn:microsoft.com/office/officeart/2005/8/layout/process4"/>
    <dgm:cxn modelId="{AAE8F060-3E29-4C68-9A74-089916E04D67}" type="presOf" srcId="{356F6FEF-38C8-437A-8562-86A5ED3F5885}" destId="{C830B7C4-5210-41AC-A88B-BECF7607C1E5}" srcOrd="0" destOrd="0" presId="urn:microsoft.com/office/officeart/2005/8/layout/process4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4D111F6B-0B5C-40A7-BA86-973E36B2D8F2}" type="presOf" srcId="{712EDDD5-F1C9-457B-A81D-F94868058B44}" destId="{D5473CBC-EEC3-408A-B4A6-07882F253A8B}" srcOrd="0" destOrd="0" presId="urn:microsoft.com/office/officeart/2005/8/layout/process4"/>
    <dgm:cxn modelId="{67067571-6170-41AF-87A3-FB3B609D9CEA}" type="presOf" srcId="{640CA9BD-09C1-4472-8DAC-0F150EC5E678}" destId="{325B9957-E809-4285-A870-20AA1AEAA8D7}" srcOrd="0" destOrd="0" presId="urn:microsoft.com/office/officeart/2005/8/layout/process4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5678914C-8F14-4F79-9116-C33CBC8B70E7}" type="presParOf" srcId="{812F39FC-2D1E-4DD1-A1A6-C7F9287A4AAB}" destId="{C1682CE3-81F4-4BEA-B13D-10C7017D8387}" srcOrd="0" destOrd="0" presId="urn:microsoft.com/office/officeart/2005/8/layout/process4"/>
    <dgm:cxn modelId="{B75DEEE2-790E-400B-832F-7C2526EFEEFC}" type="presParOf" srcId="{C1682CE3-81F4-4BEA-B13D-10C7017D8387}" destId="{325B9957-E809-4285-A870-20AA1AEAA8D7}" srcOrd="0" destOrd="0" presId="urn:microsoft.com/office/officeart/2005/8/layout/process4"/>
    <dgm:cxn modelId="{6FA0FB88-FED5-4DA9-8FB7-49F6DEA20B1D}" type="presParOf" srcId="{812F39FC-2D1E-4DD1-A1A6-C7F9287A4AAB}" destId="{2AB5853F-AA77-4431-82DF-105CEB2E1424}" srcOrd="1" destOrd="0" presId="urn:microsoft.com/office/officeart/2005/8/layout/process4"/>
    <dgm:cxn modelId="{52F7A226-0BC5-4418-B1BB-E2FD5547F031}" type="presParOf" srcId="{812F39FC-2D1E-4DD1-A1A6-C7F9287A4AAB}" destId="{EC667030-4855-4843-9717-7DF08446AEB5}" srcOrd="2" destOrd="0" presId="urn:microsoft.com/office/officeart/2005/8/layout/process4"/>
    <dgm:cxn modelId="{B3DA9F18-ADDC-4C31-BFC3-7AFA3D398C18}" type="presParOf" srcId="{EC667030-4855-4843-9717-7DF08446AEB5}" destId="{C830B7C4-5210-41AC-A88B-BECF7607C1E5}" srcOrd="0" destOrd="0" presId="urn:microsoft.com/office/officeart/2005/8/layout/process4"/>
    <dgm:cxn modelId="{6D5A561E-9AED-4BD0-B61C-B210C294197C}" type="presParOf" srcId="{812F39FC-2D1E-4DD1-A1A6-C7F9287A4AAB}" destId="{7FB80134-CA62-4591-A6BE-C119FEAC14B6}" srcOrd="3" destOrd="0" presId="urn:microsoft.com/office/officeart/2005/8/layout/process4"/>
    <dgm:cxn modelId="{8AA3D574-35B2-4F26-9753-43647056D5BB}" type="presParOf" srcId="{812F39FC-2D1E-4DD1-A1A6-C7F9287A4AAB}" destId="{C4866045-B43B-429F-851C-E58098BA6DB8}" srcOrd="4" destOrd="0" presId="urn:microsoft.com/office/officeart/2005/8/layout/process4"/>
    <dgm:cxn modelId="{8142E2F1-4232-4A86-BD16-A2EE21EFADF1}" type="presParOf" srcId="{C4866045-B43B-429F-851C-E58098BA6DB8}" destId="{D5473CBC-EEC3-408A-B4A6-07882F253A8B}" srcOrd="0" destOrd="0" presId="urn:microsoft.com/office/officeart/2005/8/layout/process4"/>
    <dgm:cxn modelId="{F78D174D-E461-4213-AEEB-72932703ABFC}" type="presParOf" srcId="{812F39FC-2D1E-4DD1-A1A6-C7F9287A4AAB}" destId="{FE4F3FD3-FEDA-44E5-9944-1FF6BBD0F9E2}" srcOrd="5" destOrd="0" presId="urn:microsoft.com/office/officeart/2005/8/layout/process4"/>
    <dgm:cxn modelId="{D11F7181-D05C-4ACC-A34B-6E9511FBE167}" type="presParOf" srcId="{812F39FC-2D1E-4DD1-A1A6-C7F9287A4AAB}" destId="{1C274FFF-1754-4900-887F-DFF5156E0B8D}" srcOrd="6" destOrd="0" presId="urn:microsoft.com/office/officeart/2005/8/layout/process4"/>
    <dgm:cxn modelId="{36469A82-1901-415F-8126-6D77E61422EC}" type="presParOf" srcId="{1C274FFF-1754-4900-887F-DFF5156E0B8D}" destId="{32FA43B7-34B4-4881-9A79-E3EDEC9D4CB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B9957-E809-4285-A870-20AA1AEAA8D7}">
      <dsp:nvSpPr>
        <dsp:cNvPr id="0" name=""/>
        <dsp:cNvSpPr/>
      </dsp:nvSpPr>
      <dsp:spPr>
        <a:xfrm>
          <a:off x="0" y="3569039"/>
          <a:ext cx="5029199" cy="7808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4단계 제목</a:t>
          </a:r>
        </a:p>
      </dsp:txBody>
      <dsp:txXfrm>
        <a:off x="0" y="3569039"/>
        <a:ext cx="5029199" cy="780818"/>
      </dsp:txXfrm>
    </dsp:sp>
    <dsp:sp modelId="{C830B7C4-5210-41AC-A88B-BECF7607C1E5}">
      <dsp:nvSpPr>
        <dsp:cNvPr id="0" name=""/>
        <dsp:cNvSpPr/>
      </dsp:nvSpPr>
      <dsp:spPr>
        <a:xfrm rot="10800000">
          <a:off x="0" y="2379853"/>
          <a:ext cx="5029199" cy="1200899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3단계 제목</a:t>
          </a:r>
        </a:p>
      </dsp:txBody>
      <dsp:txXfrm rot="10800000">
        <a:off x="0" y="2379853"/>
        <a:ext cx="5029199" cy="780308"/>
      </dsp:txXfrm>
    </dsp:sp>
    <dsp:sp modelId="{D5473CBC-EEC3-408A-B4A6-07882F253A8B}">
      <dsp:nvSpPr>
        <dsp:cNvPr id="0" name=""/>
        <dsp:cNvSpPr/>
      </dsp:nvSpPr>
      <dsp:spPr>
        <a:xfrm rot="10800000">
          <a:off x="0" y="1190666"/>
          <a:ext cx="5029199" cy="1200899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2600" kern="1200">
              <a:latin typeface="Batang" panose="02030600000101010101" pitchFamily="18" charset="-127"/>
              <a:ea typeface="Batang" panose="02030600000101010101" pitchFamily="18" charset="-127"/>
            </a:rPr>
            <a:t>2단계 제목</a:t>
          </a:r>
        </a:p>
      </dsp:txBody>
      <dsp:txXfrm rot="10800000">
        <a:off x="0" y="1190666"/>
        <a:ext cx="5029199" cy="780308"/>
      </dsp:txXfrm>
    </dsp:sp>
    <dsp:sp modelId="{32FA43B7-34B4-4881-9A79-E3EDEC9D4CBF}">
      <dsp:nvSpPr>
        <dsp:cNvPr id="0" name=""/>
        <dsp:cNvSpPr/>
      </dsp:nvSpPr>
      <dsp:spPr>
        <a:xfrm rot="10800000">
          <a:off x="0" y="1479"/>
          <a:ext cx="5029199" cy="1200899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1단계 제목</a:t>
          </a:r>
        </a:p>
      </dsp:txBody>
      <dsp:txXfrm rot="10800000">
        <a:off x="0" y="1479"/>
        <a:ext cx="5029199" cy="78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972" y="-904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581B7D-5B14-4DF3-8F56-E28FA246BE87}" type="datetime1">
              <a:rPr lang="ko-KR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t>2023-08-17</a:t>
            </a:fld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ko-KR" smtClean="0">
                <a:latin typeface="Batang" panose="02030600000101010101" pitchFamily="18" charset="-127"/>
                <a:ea typeface="Batang" panose="02030600000101010101" pitchFamily="18" charset="-127"/>
              </a:rPr>
              <a:t>‹#›</a:t>
            </a:fld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F4BADE3-82CE-4B4E-8843-F091DFE2586D}" type="datetime1">
              <a:rPr lang="ko-KR" altLang="en-US" smtClean="0"/>
              <a:pPr/>
              <a:t>2023-08-17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DAEC444-603B-4F09-9A06-5917518DD90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Batang" panose="02030600000101010101" pitchFamily="18" charset="-127"/>
        <a:ea typeface="Batang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tang" panose="02030600000101010101" pitchFamily="18" charset="-127"/>
        <a:ea typeface="Batang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tang" panose="02030600000101010101" pitchFamily="18" charset="-127"/>
        <a:ea typeface="Batang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tang" panose="02030600000101010101" pitchFamily="18" charset="-127"/>
        <a:ea typeface="Batang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tang" panose="02030600000101010101" pitchFamily="18" charset="-127"/>
        <a:ea typeface="Batang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23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506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73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0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6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19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87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32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"/>
          <p:cNvSpPr/>
          <p:nvPr userDrawn="1"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05805-3124-42C5-9D90-7B661987DE8B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B7D98B-DFD7-4769-A985-0FCB009C58DC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2BACBE-E76F-4D59-ABC6-C4C0866AE712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9E4172-2944-426E-81D2-9DD1423FD26C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AC685-8ABE-4D15-B9BF-D7D4A8731A30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176E63-D2AC-4C38-A0C7-1B9CB5A8DA60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DD8E60-9783-4F41-8088-CA46FD32BBCF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F24EEA-693F-479D-9169-C8AC9B5F3EEC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C84FC6-19AD-47A4-8704-A96DA0C8B348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C8013A23-C995-4DDD-80DE-1A4CBBE20D1A}" type="datetime1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13333A4-2EF1-4B79-B68C-AB20E66B482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4572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6858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1430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riyoo.com/1947-2/" TargetMode="External"/><Relationship Id="rId2" Type="http://schemas.openxmlformats.org/officeDocument/2006/relationships/hyperlink" Target="https://land.nav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1" y="4293096"/>
            <a:ext cx="10515598" cy="1158446"/>
          </a:xfrm>
        </p:spPr>
        <p:txBody>
          <a:bodyPr rtlCol="0"/>
          <a:lstStyle/>
          <a:p>
            <a:pPr rtl="0"/>
            <a:r>
              <a:rPr lang="ko-KR" altLang="en-US" dirty="0">
                <a:latin typeface="+mn-ea"/>
                <a:ea typeface="+mn-ea"/>
              </a:rPr>
              <a:t>부동산 경매 낙찰가 예측 모델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96" y="1485772"/>
            <a:ext cx="4896544" cy="5967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경매건수 및 낙찰건수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D5702A-81AE-4DCC-BC0F-0EAA800F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(2/5)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이미지">
            <a:extLst>
              <a:ext uri="{FF2B5EF4-FFF2-40B4-BE49-F238E27FC236}">
                <a16:creationId xmlns:a16="http://schemas.microsoft.com/office/drawing/2014/main" id="{904C6BB7-6348-435A-9B69-EB4B8274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930264"/>
            <a:ext cx="5911979" cy="36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이미지">
            <a:extLst>
              <a:ext uri="{FF2B5EF4-FFF2-40B4-BE49-F238E27FC236}">
                <a16:creationId xmlns:a16="http://schemas.microsoft.com/office/drawing/2014/main" id="{5F80487B-9B11-492A-A6D1-20DAEE6A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8" y="1934208"/>
            <a:ext cx="5708136" cy="367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F123DE1-9F56-45CC-BD91-EE58F434E04F}"/>
              </a:ext>
            </a:extLst>
          </p:cNvPr>
          <p:cNvSpPr txBox="1">
            <a:spLocks/>
          </p:cNvSpPr>
          <p:nvPr/>
        </p:nvSpPr>
        <p:spPr>
          <a:xfrm>
            <a:off x="6096000" y="1485772"/>
            <a:ext cx="4896544" cy="59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감정가 대비 낙찰가율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유찰률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0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204640"/>
            <a:ext cx="4896544" cy="5967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 실거래가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D5702A-81AE-4DCC-BC0F-0EAA800F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(3/5)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이미지">
            <a:extLst>
              <a:ext uri="{FF2B5EF4-FFF2-40B4-BE49-F238E27FC236}">
                <a16:creationId xmlns:a16="http://schemas.microsoft.com/office/drawing/2014/main" id="{358DC424-05A1-46DE-8DE6-E8938B92F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1" t="6663"/>
          <a:stretch/>
        </p:blipFill>
        <p:spPr bwMode="auto">
          <a:xfrm>
            <a:off x="2099556" y="1613942"/>
            <a:ext cx="7992888" cy="49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E8B1FB8-F15F-4DBD-87B1-53E4EF8828D8}"/>
              </a:ext>
            </a:extLst>
          </p:cNvPr>
          <p:cNvSpPr/>
          <p:nvPr/>
        </p:nvSpPr>
        <p:spPr>
          <a:xfrm>
            <a:off x="4403812" y="3366517"/>
            <a:ext cx="2880320" cy="288032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0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(4/5)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560996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 차이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4" name="Picture 4" descr="이미지">
            <a:extLst>
              <a:ext uri="{FF2B5EF4-FFF2-40B4-BE49-F238E27FC236}">
                <a16:creationId xmlns:a16="http://schemas.microsoft.com/office/drawing/2014/main" id="{30627771-5610-442E-BBFA-74E8BE9D5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0"/>
          <a:stretch/>
        </p:blipFill>
        <p:spPr bwMode="auto">
          <a:xfrm>
            <a:off x="1559496" y="1659762"/>
            <a:ext cx="9269974" cy="47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4D33A2A-B9D2-47E4-B8E1-3AD82660969B}"/>
              </a:ext>
            </a:extLst>
          </p:cNvPr>
          <p:cNvSpPr/>
          <p:nvPr/>
        </p:nvSpPr>
        <p:spPr>
          <a:xfrm>
            <a:off x="8544272" y="3933056"/>
            <a:ext cx="1800200" cy="18002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560996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 경매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실거래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매칭 건수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6" name="Picture 6" descr="이미지">
            <a:extLst>
              <a:ext uri="{FF2B5EF4-FFF2-40B4-BE49-F238E27FC236}">
                <a16:creationId xmlns:a16="http://schemas.microsoft.com/office/drawing/2014/main" id="{CFB3847E-7E52-4C48-B568-15089D364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"/>
          <a:stretch/>
        </p:blipFill>
        <p:spPr bwMode="auto">
          <a:xfrm>
            <a:off x="761734" y="1712759"/>
            <a:ext cx="1066853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31085E-FA6B-4F7D-818A-CDD7AB099E62}"/>
              </a:ext>
            </a:extLst>
          </p:cNvPr>
          <p:cNvSpPr/>
          <p:nvPr/>
        </p:nvSpPr>
        <p:spPr>
          <a:xfrm>
            <a:off x="7608168" y="1988840"/>
            <a:ext cx="792088" cy="417646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00C1DC-F3F1-4271-978F-5D9DC364C22E}"/>
              </a:ext>
            </a:extLst>
          </p:cNvPr>
          <p:cNvSpPr/>
          <p:nvPr/>
        </p:nvSpPr>
        <p:spPr>
          <a:xfrm>
            <a:off x="2423592" y="1988840"/>
            <a:ext cx="432048" cy="417646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62134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경매건수 및 낙찰건수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시기별 경향성 없음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(but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정책적 요소 고려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감정가 대비 낙찰가율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유찰률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 감정가 대비 낮은 가격에 낙찰가 형성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 실거래가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Top3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강남구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서초구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용산구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 차이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부동산의 경우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실거래보다 낮은 가격에 낙찰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종로구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성동구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강남구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관악구 마포구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 경매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실거래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매칭 건수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송파구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성북구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강서구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종로구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용산구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광진구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제한점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향후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528" y="1701213"/>
            <a:ext cx="10515600" cy="131157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낙찰가를 결정하는 다양한 변수를 모두 반영하지 못함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DAAB761-9DF7-4B78-AC26-3A6351D77B99}"/>
              </a:ext>
            </a:extLst>
          </p:cNvPr>
          <p:cNvSpPr txBox="1">
            <a:spLocks/>
          </p:cNvSpPr>
          <p:nvPr/>
        </p:nvSpPr>
        <p:spPr>
          <a:xfrm>
            <a:off x="1487488" y="512104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제한점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B49CFE0-55CF-40BE-B798-32F8619BAF4C}"/>
              </a:ext>
            </a:extLst>
          </p:cNvPr>
          <p:cNvSpPr txBox="1">
            <a:spLocks/>
          </p:cNvSpPr>
          <p:nvPr/>
        </p:nvSpPr>
        <p:spPr>
          <a:xfrm>
            <a:off x="1487488" y="1427800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개선 방향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D17334D-716A-4127-8EA7-DF020F6794D3}"/>
              </a:ext>
            </a:extLst>
          </p:cNvPr>
          <p:cNvSpPr txBox="1">
            <a:spLocks/>
          </p:cNvSpPr>
          <p:nvPr/>
        </p:nvSpPr>
        <p:spPr>
          <a:xfrm>
            <a:off x="1730624" y="2651936"/>
            <a:ext cx="10515600" cy="4119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낙찰가를 결정하는 변수를 반영한 예측 모델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변수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매물 조회수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권리관계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매물 주변 학교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매물 조회수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권리관계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유치권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임차권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지역으로 확대 적용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주거 유형 확대 적용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외 오피스텔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단독 주택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시세보다 낮은 급매 부동산 알람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A89CA93-D5EC-41C5-AC1C-B784633AA0A4}"/>
              </a:ext>
            </a:extLst>
          </p:cNvPr>
          <p:cNvSpPr txBox="1">
            <a:spLocks/>
          </p:cNvSpPr>
          <p:nvPr/>
        </p:nvSpPr>
        <p:spPr>
          <a:xfrm>
            <a:off x="5115322" y="3573016"/>
            <a:ext cx="5346054" cy="149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부동산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1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마당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경매사이트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1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법원경매정보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pic>
        <p:nvPicPr>
          <p:cNvPr id="4" name="Picture 2" descr="이미지">
            <a:extLst>
              <a:ext uri="{FF2B5EF4-FFF2-40B4-BE49-F238E27FC236}">
                <a16:creationId xmlns:a16="http://schemas.microsoft.com/office/drawing/2014/main" id="{C97E0DFC-D212-4D41-87B7-4119B3BD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285863"/>
            <a:ext cx="4731172" cy="37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이미지">
            <a:extLst>
              <a:ext uri="{FF2B5EF4-FFF2-40B4-BE49-F238E27FC236}">
                <a16:creationId xmlns:a16="http://schemas.microsoft.com/office/drawing/2014/main" id="{80D15482-E631-4A4C-9F00-B6A77250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58" y="2285864"/>
            <a:ext cx="4822861" cy="378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6D53114-CED3-464A-A830-7E5B74B7826F}"/>
              </a:ext>
            </a:extLst>
          </p:cNvPr>
          <p:cNvSpPr txBox="1">
            <a:spLocks/>
          </p:cNvSpPr>
          <p:nvPr/>
        </p:nvSpPr>
        <p:spPr>
          <a:xfrm>
            <a:off x="1199456" y="1262332"/>
            <a:ext cx="10515600" cy="131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교보문고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 부동산 경매관련 서적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627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부동산 경매 관련 영상 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974,000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1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및 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3933056"/>
            <a:ext cx="9793088" cy="28083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 리스트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상기 데이터 소스 웹페이지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아파트 거래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부동산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https://land.naver.com/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합치기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https://nariyoo.com/1947-2/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7E6491A-E029-4F04-9AF8-00B8AF69BD47}"/>
              </a:ext>
            </a:extLst>
          </p:cNvPr>
          <p:cNvSpPr txBox="1">
            <a:spLocks/>
          </p:cNvSpPr>
          <p:nvPr/>
        </p:nvSpPr>
        <p:spPr>
          <a:xfrm>
            <a:off x="1199456" y="1340768"/>
            <a:ext cx="10515600" cy="430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GitHub, Discord, Notion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Selenium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Plotly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AWS RDS,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Streamlit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MySQL</a:t>
            </a:r>
          </a:p>
        </p:txBody>
      </p:sp>
    </p:spTree>
    <p:extLst>
      <p:ext uri="{BB962C8B-B14F-4D97-AF65-F5344CB8AC3E}">
        <p14:creationId xmlns:p14="http://schemas.microsoft.com/office/powerpoint/2010/main" val="35635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＆A 照片、圖片免費下載- photoAC">
            <a:extLst>
              <a:ext uri="{FF2B5EF4-FFF2-40B4-BE49-F238E27FC236}">
                <a16:creationId xmlns:a16="http://schemas.microsoft.com/office/drawing/2014/main" id="{1D9A4677-72E4-488A-991C-305F80A5A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6672" r="11234" b="6670"/>
          <a:stretch/>
        </p:blipFill>
        <p:spPr bwMode="auto">
          <a:xfrm>
            <a:off x="3971764" y="1836878"/>
            <a:ext cx="4248472" cy="31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유첨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84456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지역구별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층에 따른 가격 차이 비율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https://cdn.discordapp.com/attachments/1135754528969470104/1141259957950480534/image.png">
            <a:extLst>
              <a:ext uri="{FF2B5EF4-FFF2-40B4-BE49-F238E27FC236}">
                <a16:creationId xmlns:a16="http://schemas.microsoft.com/office/drawing/2014/main" id="{5FF7717B-158F-4D79-B3FE-021E2CC9C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0"/>
          <a:stretch/>
        </p:blipFill>
        <p:spPr bwMode="auto">
          <a:xfrm>
            <a:off x="0" y="2276872"/>
            <a:ext cx="12192000" cy="189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3472" y="1700808"/>
            <a:ext cx="10515600" cy="4351338"/>
          </a:xfrm>
        </p:spPr>
        <p:txBody>
          <a:bodyPr rtlCol="0">
            <a:normAutofit fontScale="92500" lnSpcReduction="20000"/>
          </a:bodyPr>
          <a:lstStyle/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소스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해석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제한점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향후 개선 방향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유첨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84456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고등학교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대학교 위치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media.discordapp.net/attachments/1135754528969470104/1141262388201525288/image.png?width=719&amp;height=403">
            <a:extLst>
              <a:ext uri="{FF2B5EF4-FFF2-40B4-BE49-F238E27FC236}">
                <a16:creationId xmlns:a16="http://schemas.microsoft.com/office/drawing/2014/main" id="{8451F071-0BD8-4956-ACEF-3B344C3A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3"/>
          <a:stretch/>
        </p:blipFill>
        <p:spPr bwMode="auto">
          <a:xfrm>
            <a:off x="1343472" y="1651982"/>
            <a:ext cx="9668275" cy="50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3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유첨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84456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지역구별 일일평균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생활인구수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5AFAEB11-6B6B-4FB2-BF90-E394A6723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2"/>
          <a:stretch/>
        </p:blipFill>
        <p:spPr bwMode="auto">
          <a:xfrm>
            <a:off x="1668724" y="1700808"/>
            <a:ext cx="957706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8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유첨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84456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행정도별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생활인구수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D1951A4D-AC2D-404A-8F96-D6DC828E9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 bwMode="auto">
          <a:xfrm>
            <a:off x="963166" y="1599084"/>
            <a:ext cx="10227568" cy="518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차트가 있는 제목 및 내용 레이아웃</a:t>
            </a:r>
          </a:p>
        </p:txBody>
      </p:sp>
      <p:graphicFrame>
        <p:nvGraphicFramePr>
          <p:cNvPr id="6" name="내용 개체 틀 2" descr="4가지 범주에 대해 각각 3가지 계열의 값을 보여 주는 묶은 세로 막대형 차트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1683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표가 있는 제목 및 내용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여기에 첫 번째 글머리 기호</a:t>
            </a:r>
          </a:p>
          <a:p>
            <a:pPr rtl="0"/>
            <a:r>
              <a:rPr lang="ko-KR" altLang="en-US" dirty="0"/>
              <a:t>여기에 두 번째 글머리 기호</a:t>
            </a:r>
          </a:p>
          <a:p>
            <a:pPr rtl="0"/>
            <a:r>
              <a:rPr lang="ko-KR" altLang="en-US" dirty="0"/>
              <a:t>여기에 세 번째 글머리 기호</a:t>
            </a:r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1224526"/>
              </p:ext>
            </p:extLst>
          </p:nvPr>
        </p:nvGraphicFramePr>
        <p:xfrm>
          <a:off x="6324600" y="1825623"/>
          <a:ext cx="5029200" cy="22891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그룹 </a:t>
                      </a:r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그룹 </a:t>
                      </a:r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클래스 </a:t>
                      </a:r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</a:t>
                      </a:r>
                      <a:endParaRPr lang="ko-KR" altLang="en-US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클래스 </a:t>
                      </a:r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클래스 </a:t>
                      </a:r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3</a:t>
                      </a:r>
                      <a:endParaRPr lang="ko-KR" altLang="en-US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SmartArt</a:t>
            </a:r>
            <a:r>
              <a:rPr lang="ko-KR" altLang="en-US" dirty="0"/>
              <a:t>가 있는 두 개의 내용 레이아웃</a:t>
            </a:r>
          </a:p>
        </p:txBody>
      </p:sp>
      <p:sp>
        <p:nvSpPr>
          <p:cNvPr id="5" name="내용 개체 틀 3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여기에 첫 번째 글머리 기호</a:t>
            </a:r>
          </a:p>
          <a:p>
            <a:pPr rtl="0"/>
            <a:r>
              <a:rPr lang="ko-KR" altLang="en-US" dirty="0"/>
              <a:t>여기에 두 번째 글머리 기호</a:t>
            </a:r>
          </a:p>
          <a:p>
            <a:pPr rtl="0"/>
            <a:r>
              <a:rPr lang="ko-KR" altLang="en-US" dirty="0"/>
              <a:t>여기에 세 번째 글머리 기호</a:t>
            </a:r>
          </a:p>
        </p:txBody>
      </p:sp>
      <p:graphicFrame>
        <p:nvGraphicFramePr>
          <p:cNvPr id="6" name="내용 개체 틀 2" descr="4단계가 세로로 정렬되어 표시되고 첫 번째 단계에서 두 번째 단계, 두 번째 단계에서 세 번째 단계, 세 번째 단계에서 네 번째 단계로의 흐름을 나타내는, 아래쪽을 가리키는 3개의 화살표로 구성된 세그먼트 프로세스형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2060370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슬라이드 제목 추가 </a:t>
            </a:r>
            <a:r>
              <a:rPr lang="en-US" altLang="ko-KR" dirty="0"/>
              <a:t>- 1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슬라이드 제목 추가 </a:t>
            </a:r>
            <a:r>
              <a:rPr lang="en-US" altLang="ko-KR" dirty="0"/>
              <a:t>- 2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슬라이드 제목 추가 </a:t>
            </a:r>
            <a:r>
              <a:rPr lang="en-US" altLang="ko-KR" dirty="0"/>
              <a:t>- 3</a:t>
            </a:r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E21AB-A79A-4FF4-9C2A-263D8374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92"/>
            <a:ext cx="10515600" cy="1145224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D897-753B-4312-A1B5-0FDFED8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1236290"/>
            <a:ext cx="6984776" cy="20162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LazyEstate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게으른 부동산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합리적인 가격의 경매 매물 분석결과를 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44C0F5-803F-4CB2-93A3-310D1AB42CB5}"/>
              </a:ext>
            </a:extLst>
          </p:cNvPr>
          <p:cNvSpPr txBox="1">
            <a:spLocks/>
          </p:cNvSpPr>
          <p:nvPr/>
        </p:nvSpPr>
        <p:spPr>
          <a:xfrm>
            <a:off x="838200" y="2708920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및 역할분담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1B26F8-B82F-4F5A-93F6-6B3FAF4D6B2A}"/>
              </a:ext>
            </a:extLst>
          </p:cNvPr>
          <p:cNvSpPr txBox="1">
            <a:spLocks/>
          </p:cNvSpPr>
          <p:nvPr/>
        </p:nvSpPr>
        <p:spPr>
          <a:xfrm>
            <a:off x="2279576" y="4041150"/>
            <a:ext cx="8208912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진한별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★팀장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실거래가 데이터 수집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신승엽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부동산 감정가 및 낙찰가 수집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최우석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준비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실거래가 데이터 통계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최준혁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호가 데이터 수집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5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CB8C7-0296-4DF3-B664-60AD4C71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46" y="0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96C8E-6EB4-4B36-93B0-A4B41AB1E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253331"/>
            <a:ext cx="10515600" cy="4351338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재테크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수단으로서의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부동산 경매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합리적인 가격의 부동산 경매를 통한 시세 차익 실현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합리적인 가격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낙찰가 예측 모델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가격을 결정하는 다양한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요소들로부터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낙찰가 예측 모델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EF53AB-A145-4B83-AA01-5A6E2E97AB1C}"/>
              </a:ext>
            </a:extLst>
          </p:cNvPr>
          <p:cNvGrpSpPr/>
          <p:nvPr/>
        </p:nvGrpSpPr>
        <p:grpSpPr>
          <a:xfrm>
            <a:off x="2876453" y="3284984"/>
            <a:ext cx="6873573" cy="3384376"/>
            <a:chOff x="2876453" y="3284984"/>
            <a:chExt cx="6873573" cy="338437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9E3D512-87AD-458E-BB2B-D19DE1171C3A}"/>
                </a:ext>
              </a:extLst>
            </p:cNvPr>
            <p:cNvGrpSpPr/>
            <p:nvPr/>
          </p:nvGrpSpPr>
          <p:grpSpPr>
            <a:xfrm>
              <a:off x="2876453" y="3284984"/>
              <a:ext cx="6873573" cy="3384376"/>
              <a:chOff x="1271464" y="1844824"/>
              <a:chExt cx="6419850" cy="316097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74C235C-2C3D-472D-BA0B-1FAFD1546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1464" y="1844824"/>
                <a:ext cx="6419850" cy="1143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EBC9DC6-4D1D-4440-BF5F-E04F0DBA5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274" y="2792730"/>
                <a:ext cx="6416040" cy="118391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FBAAE15-E336-421F-A2C2-AA6286E1A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464" y="3851488"/>
                <a:ext cx="6416040" cy="115431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E58DF5-C0AE-44FB-B516-1DC84D859F11}"/>
                </a:ext>
              </a:extLst>
            </p:cNvPr>
            <p:cNvSpPr/>
            <p:nvPr/>
          </p:nvSpPr>
          <p:spPr>
            <a:xfrm>
              <a:off x="2999656" y="3896635"/>
              <a:ext cx="3456384" cy="252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474B3E-5CE4-408F-A753-1790E78347F7}"/>
                </a:ext>
              </a:extLst>
            </p:cNvPr>
            <p:cNvSpPr/>
            <p:nvPr/>
          </p:nvSpPr>
          <p:spPr>
            <a:xfrm>
              <a:off x="2999656" y="4659809"/>
              <a:ext cx="3240360" cy="2813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5BC89B-4230-4078-8119-67C0151D4489}"/>
                </a:ext>
              </a:extLst>
            </p:cNvPr>
            <p:cNvSpPr/>
            <p:nvPr/>
          </p:nvSpPr>
          <p:spPr>
            <a:xfrm>
              <a:off x="2999656" y="5815611"/>
              <a:ext cx="2952328" cy="2813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4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CB8C7-0296-4DF3-B664-60AD4C71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46" y="0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F67C19-EFF6-4834-9939-8B8DF3D13478}"/>
              </a:ext>
            </a:extLst>
          </p:cNvPr>
          <p:cNvGrpSpPr/>
          <p:nvPr/>
        </p:nvGrpSpPr>
        <p:grpSpPr>
          <a:xfrm>
            <a:off x="1703512" y="1272708"/>
            <a:ext cx="8784976" cy="5076476"/>
            <a:chOff x="545058" y="-675456"/>
            <a:chExt cx="11077575" cy="64012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CF7F75-A7D6-4B68-B3AF-0CAD52B0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8" y="-675456"/>
              <a:ext cx="11077575" cy="52673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350079A-7E20-44D0-B087-441291B6D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58" y="4617088"/>
              <a:ext cx="11077575" cy="1108730"/>
            </a:xfrm>
            <a:prstGeom prst="rect">
              <a:avLst/>
            </a:prstGeom>
          </p:spPr>
        </p:pic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6623F62-0933-4584-8E6A-FF74897E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361" y="6457016"/>
            <a:ext cx="2999656" cy="40098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데이터허브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CB8C7-0296-4DF3-B664-60AD4C71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46" y="0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(3/3)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3D1995-05E3-44D9-87D7-9701EDF5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40768"/>
            <a:ext cx="7914922" cy="49707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E64CAA-B4E6-4E60-A680-482F815B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2189015"/>
            <a:ext cx="3456384" cy="247997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6D148D8-28E3-499B-B806-65D4E1E9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361" y="6457016"/>
            <a:ext cx="2999656" cy="40098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부동산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데이터허브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C78BF-DCF8-43C0-98C6-16EBA68967F0}"/>
              </a:ext>
            </a:extLst>
          </p:cNvPr>
          <p:cNvSpPr/>
          <p:nvPr/>
        </p:nvSpPr>
        <p:spPr>
          <a:xfrm>
            <a:off x="9543995" y="3636635"/>
            <a:ext cx="360040" cy="166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48039"/>
            <a:ext cx="10515600" cy="131157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경매 부동산 낙찰가 예측을 위한 데이터 소스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1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부동산 유형 중 거래량이 많은 서울 지역 아파트 데이터로 예측 모델 학습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개년 수집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1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데이터 소스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주소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단지명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F86711-FB9D-47D7-8D00-C64AFF87A79C}"/>
              </a:ext>
            </a:extLst>
          </p:cNvPr>
          <p:cNvSpPr txBox="1">
            <a:spLocks/>
          </p:cNvSpPr>
          <p:nvPr/>
        </p:nvSpPr>
        <p:spPr>
          <a:xfrm>
            <a:off x="1308137" y="2331339"/>
            <a:ext cx="2071482" cy="635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091A20F-8657-404B-BE07-1C333BC01CAB}"/>
              </a:ext>
            </a:extLst>
          </p:cNvPr>
          <p:cNvSpPr txBox="1">
            <a:spLocks/>
          </p:cNvSpPr>
          <p:nvPr/>
        </p:nvSpPr>
        <p:spPr>
          <a:xfrm>
            <a:off x="5060259" y="2337206"/>
            <a:ext cx="2071482" cy="635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C71DFCF-0C93-4E1A-AB24-BE394E06A201}"/>
              </a:ext>
            </a:extLst>
          </p:cNvPr>
          <p:cNvSpPr txBox="1">
            <a:spLocks/>
          </p:cNvSpPr>
          <p:nvPr/>
        </p:nvSpPr>
        <p:spPr>
          <a:xfrm>
            <a:off x="8921062" y="2331339"/>
            <a:ext cx="2071482" cy="635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낙찰가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2B671F3-DF22-4C78-ABD5-D2EB77814B9A}"/>
              </a:ext>
            </a:extLst>
          </p:cNvPr>
          <p:cNvSpPr txBox="1">
            <a:spLocks/>
          </p:cNvSpPr>
          <p:nvPr/>
        </p:nvSpPr>
        <p:spPr>
          <a:xfrm>
            <a:off x="429700" y="2955650"/>
            <a:ext cx="3828356" cy="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국토교통부 실거래가 공개시스템 오픈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98D129F-797B-45BF-A6B9-CABE9DBF1303}"/>
              </a:ext>
            </a:extLst>
          </p:cNvPr>
          <p:cNvSpPr txBox="1">
            <a:spLocks/>
          </p:cNvSpPr>
          <p:nvPr/>
        </p:nvSpPr>
        <p:spPr>
          <a:xfrm>
            <a:off x="5168879" y="2957125"/>
            <a:ext cx="1854242" cy="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부동산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2230CA2-B2C8-42F9-AB25-708A365DCEDB}"/>
              </a:ext>
            </a:extLst>
          </p:cNvPr>
          <p:cNvSpPr txBox="1">
            <a:spLocks/>
          </p:cNvSpPr>
          <p:nvPr/>
        </p:nvSpPr>
        <p:spPr>
          <a:xfrm>
            <a:off x="9029682" y="2955650"/>
            <a:ext cx="1854242" cy="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하우스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F1B6DC-D762-4198-9648-9CC0B3747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1" r="50589"/>
          <a:stretch/>
        </p:blipFill>
        <p:spPr>
          <a:xfrm>
            <a:off x="429700" y="3245005"/>
            <a:ext cx="3828356" cy="29287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82271C-6180-4197-87E4-9DD53738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24" y="3241551"/>
            <a:ext cx="3531751" cy="293562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D47630-2D20-4FA1-86CA-A3796F6FA432}"/>
              </a:ext>
            </a:extLst>
          </p:cNvPr>
          <p:cNvGrpSpPr/>
          <p:nvPr/>
        </p:nvGrpSpPr>
        <p:grpSpPr>
          <a:xfrm>
            <a:off x="7930089" y="3241551"/>
            <a:ext cx="4053427" cy="2928717"/>
            <a:chOff x="949807" y="1250881"/>
            <a:chExt cx="9725026" cy="70266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324EBB-2585-4F1E-9CEE-1A3A8F14B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08" y="1250881"/>
              <a:ext cx="9725025" cy="904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EB6D78-71D1-4590-A109-9D62DCD3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807" y="2039526"/>
              <a:ext cx="9725025" cy="6237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7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26F6-14EB-472A-9045-719DB4E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3BA-9B0F-492A-AE80-6F485472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268760"/>
            <a:ext cx="10515600" cy="585336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부동산 호가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차단 및 처리시간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Issue</a:t>
            </a:r>
          </a:p>
          <a:p>
            <a:pPr marL="502920" lvl="2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개선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User-Agent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2920" lvl="2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개선을 통한 처리시간 단축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2920" lvl="2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지역 기준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초과 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→ </a:t>
            </a:r>
            <a:r>
              <a:rPr lang="en-US" altLang="ko-KR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 및 낙찰가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정보 누락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2920" lvl="2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활용하여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정보 표준화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쉼표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억원“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천만원“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1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replace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통해 변환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1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 합치기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단지명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_floor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연계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1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3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9D5702A-81AE-4DCC-BC0F-0EAA800F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2"/>
            <a:ext cx="10515600" cy="114522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탐색적 데이터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(1/5)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7D79181-254B-465A-971E-F0645BDF91C6}"/>
              </a:ext>
            </a:extLst>
          </p:cNvPr>
          <p:cNvSpPr txBox="1">
            <a:spLocks/>
          </p:cNvSpPr>
          <p:nvPr/>
        </p:nvSpPr>
        <p:spPr>
          <a:xfrm>
            <a:off x="1198440" y="1197239"/>
            <a:ext cx="10515600" cy="560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685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11430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부동산 호가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(Code Flow)</a:t>
            </a:r>
          </a:p>
          <a:p>
            <a:pPr marL="571500" lvl="1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헤더 설정 및 데이터 가져오는 함수 정의</a:t>
            </a:r>
          </a:p>
          <a:p>
            <a:pPr marL="571500" lvl="1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 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정보를 가져오는 함수 정의</a:t>
            </a:r>
          </a:p>
          <a:p>
            <a:pPr marL="571500" lvl="1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등 최상위 지역 정보에 따라 구로 나누고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 별 아파트 데이터를 수집 및 가공</a:t>
            </a:r>
          </a:p>
          <a:p>
            <a:pPr marL="571500" lvl="1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 별로 폴더가 생성되고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 별로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 ∙ 분류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컬럼으로 저장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좌표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최저층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전용면적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욕실수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BC704-1B5C-40FB-A7E3-9D33406A5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1"/>
          <a:stretch/>
        </p:blipFill>
        <p:spPr bwMode="auto">
          <a:xfrm>
            <a:off x="2286000" y="3456364"/>
            <a:ext cx="7620000" cy="32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도시 스케치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2_TF03031010" id="{4584B581-0128-4B9B-8137-E39FE9E3F3F8}" vid="{1226FF3C-2588-46B4-A057-B05B2A69B49B}"/>
    </a:ext>
  </a:extLst>
</a:theme>
</file>

<file path=ppt/theme/theme2.xml><?xml version="1.0" encoding="utf-8"?>
<a:theme xmlns:a="http://schemas.openxmlformats.org/drawingml/2006/main" name="Office 테마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회사 사무실 도시 스케치 프레젠테이션 배경(와이드스크린)</Template>
  <TotalTime>419</TotalTime>
  <Words>828</Words>
  <Application>Microsoft Office PowerPoint</Application>
  <PresentationFormat>와이드스크린</PresentationFormat>
  <Paragraphs>159</Paragraphs>
  <Slides>29</Slides>
  <Notes>9</Notes>
  <HiddenSlides>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Batang</vt:lpstr>
      <vt:lpstr>Arial</vt:lpstr>
      <vt:lpstr>Century Schoolbook</vt:lpstr>
      <vt:lpstr>Wingdings</vt:lpstr>
      <vt:lpstr>도시 스케치 16X9</vt:lpstr>
      <vt:lpstr>부동산 경매 낙찰가 예측 모델</vt:lpstr>
      <vt:lpstr>목차</vt:lpstr>
      <vt:lpstr>팀소개</vt:lpstr>
      <vt:lpstr>주제 선정 이유 (1/3)</vt:lpstr>
      <vt:lpstr>주제 선정 이유 (2/3)</vt:lpstr>
      <vt:lpstr>주제 선정 이유 (3/3)</vt:lpstr>
      <vt:lpstr>데이터 소스</vt:lpstr>
      <vt:lpstr>데이터 전처리</vt:lpstr>
      <vt:lpstr>EDA 탐색적 데이터 분석 (1/5)</vt:lpstr>
      <vt:lpstr>EDA 탐색적 데이터 분석 (2/5)</vt:lpstr>
      <vt:lpstr>EDA 탐색적 데이터 분석 (3/5)</vt:lpstr>
      <vt:lpstr>EDA 탐색적 데이터 분석 (4/5)</vt:lpstr>
      <vt:lpstr>EDA 탐색적 데이터 분석 (5/5)</vt:lpstr>
      <vt:lpstr>결과 해석</vt:lpstr>
      <vt:lpstr>제한점 및 향후 개선 방향</vt:lpstr>
      <vt:lpstr>결론</vt:lpstr>
      <vt:lpstr>사용 툴/라이브러리 및 참고문헌</vt:lpstr>
      <vt:lpstr>PowerPoint 프레젠테이션</vt:lpstr>
      <vt:lpstr>유첨 자료</vt:lpstr>
      <vt:lpstr>유첨 자료</vt:lpstr>
      <vt:lpstr>유첨 자료</vt:lpstr>
      <vt:lpstr>유첨 자료</vt:lpstr>
      <vt:lpstr>차트가 있는 제목 및 내용 레이아웃</vt:lpstr>
      <vt:lpstr>표가 있는 제목 및 내용 레이아웃</vt:lpstr>
      <vt:lpstr>SmartArt가 있는 두 개의 내용 레이아웃</vt:lpstr>
      <vt:lpstr>슬라이드 제목 추가 - 1</vt:lpstr>
      <vt:lpstr>슬라이드 제목 추가 - 2</vt:lpstr>
      <vt:lpstr>슬라이드 제목 추가 - 3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부동산 경매 낙찰가 예측 모델</dc:title>
  <dc:creator>user</dc:creator>
  <cp:lastModifiedBy>WooSeok Choi</cp:lastModifiedBy>
  <cp:revision>66</cp:revision>
  <dcterms:created xsi:type="dcterms:W3CDTF">2023-08-16T00:26:12Z</dcterms:created>
  <dcterms:modified xsi:type="dcterms:W3CDTF">2023-08-16T15:52:17Z</dcterms:modified>
</cp:coreProperties>
</file>